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618BD-B764-4DC5-80EF-F3185F835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03B81-1287-49CA-B01A-40CB0F18FE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56A188-0F6C-42FC-8085-AB839A97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F3DE00-8E99-4FC8-9B5B-751EBEA52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E19D70-931A-4D37-ABE4-DC505FD9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238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E96C3-B54F-46CF-8D30-79B145FCF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7D4F1E-DAD9-4B53-BAB0-BCD2828D9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F09939-5B5F-4950-B1FB-EDA0D5BC5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7E2D71-4901-42A2-9C8F-72541E555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B65D36-82D2-47BD-B3F9-7669554B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483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0856B-BC95-4253-BEFC-A5F95AA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C6C653-85C5-4F0A-A80C-5AAAF1903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EF36EF-5A40-4299-B9C8-61ACB6D4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3490A0-FBE2-4FB0-8AE6-4D5702AC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52D22C-5684-48E7-80B6-35B267F4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792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53843-404A-4FE9-BC05-A0A26EFD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59318F-C2EB-4FA9-B25F-E25ED1782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0F6655-EA0C-43BB-9E91-70795CBAE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07D93D-62D5-42B0-BEA4-51C4F3EF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58F7BA-319C-4889-AAFF-4E7D5E63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214199-B5CE-448E-9976-22A32D22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900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21910-7663-4954-B5D7-6C5E9C61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1F04DC-1B65-48E9-95B1-D0AB2B873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0869EA-254A-45A0-BA43-E1B316E76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C5A6EC8-7352-4066-851F-9A62FF6EC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31BD52-B99F-438B-8E60-272F2C1B66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9B88B31-507D-469E-BFB1-EC66F8B6E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A0B13E4-A354-47A0-A48E-B23CC7EB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B8AB70-B9B5-4D0A-AE29-1B3C92B80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183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8EE29-55F5-4865-9B60-2823CCDF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BE2277-B414-4664-B3AA-17E45B5C0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9C91F74-6C1E-4548-B85D-B785BBC91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4183C3-998A-4D6C-BF14-A7D473C0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716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81B1A0F-3598-4F2A-AAD2-E6542076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61122E1-1A0B-4C83-AA9B-738A7D77F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E355E9-E963-44DB-9A48-C963EADFD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292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623FF-E5C2-4182-9D3B-FD35446B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966963-9FB2-4B36-BFFD-BF17551AB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2406C1-21C8-424F-84DF-B7315F3EC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332D5E-5F47-4F10-8189-6116D81F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585D76-BFCC-47D2-9BBB-998D34AEA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C5D00D-9F9A-4595-8A8E-48520F915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827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42B5-D649-4057-89E9-1ED53E7C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5A63785-65B5-4E7E-BF33-5D9C54D20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F75601-9EBA-4037-816B-FA29000F4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09DEAD-1403-4262-94BC-50685078E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E1FD76-E21D-4A84-A285-CB8D62B3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011B3D-4DF6-4640-851A-EB66731CF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1627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A80D1-A4A8-4678-A096-45C23A92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461905-35A6-417A-9B70-125A47BAD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52D560-F6B0-4D41-9974-0DA851F9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4B07BD-03C5-4C90-95BC-436B5E48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6C9659-ED27-4A36-A373-C18A8E091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363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BA28629-BADA-4442-B21C-5FCB9EC73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AD6DBD-BBC5-4878-A434-A08F380BE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A2937B-0F81-473F-AAF8-58CE98FF7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921744-4674-4597-9355-23A89312A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EB04D5-B29C-49E6-960D-C2420FE9F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7031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265AF8-D7B1-4A43-81D0-291DE8FAB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C7F1BA-F074-4A90-9790-BCF776475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2FF914-8B5C-4C88-A0F6-7B107FC91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A9BA1-A5EE-4123-BC69-AA5C7AD0FC11}" type="datetimeFigureOut">
              <a:rPr lang="es-MX" smtClean="0"/>
              <a:t>08/01/2022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174E7A-E849-4C58-BF19-5ED8F5DEE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2BCC35-0C26-422B-B550-B957D5AC7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4CAF0-FB9F-437E-ABEB-2745B111F3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208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8.svg"/><Relationship Id="rId5" Type="http://schemas.openxmlformats.org/officeDocument/2006/relationships/image" Target="../media/image14.sv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utomatización de procesos con robótica - Sistemas aKúbica">
            <a:extLst>
              <a:ext uri="{FF2B5EF4-FFF2-40B4-BE49-F238E27FC236}">
                <a16:creationId xmlns:a16="http://schemas.microsoft.com/office/drawing/2014/main" id="{912A0C2C-E6CC-48A0-9A01-3B52511A5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" t="3127" r="33596" b="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679730-4CB0-4485-A2C4-DFFA50EA7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s-MX" sz="2000" dirty="0">
                <a:latin typeface="+mj-lt"/>
              </a:rPr>
              <a:t>5 Hitos guía, para emprender Evolución/transformación digital empresarial.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8A0A1EA-0AE8-471E-8DF1-2B6742220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158" r="93267">
                        <a14:foregroundMark x1="11287" y1="40909" x2="11287" y2="40909"/>
                        <a14:foregroundMark x1="11287" y1="21818" x2="11287" y2="21818"/>
                        <a14:foregroundMark x1="4356" y1="53636" x2="4356" y2="53636"/>
                        <a14:foregroundMark x1="25545" y1="52727" x2="25545" y2="52727"/>
                        <a14:foregroundMark x1="49901" y1="50909" x2="49901" y2="50909"/>
                        <a14:foregroundMark x1="58416" y1="51818" x2="58416" y2="51818"/>
                        <a14:foregroundMark x1="78614" y1="51818" x2="78614" y2="51818"/>
                        <a14:foregroundMark x1="93267" y1="42727" x2="93267" y2="42727"/>
                        <a14:foregroundMark x1="72673" y1="66364" x2="72673" y2="66364"/>
                        <a14:foregroundMark x1="53861" y1="55455" x2="53861" y2="55455"/>
                        <a14:foregroundMark x1="35050" y1="50909" x2="35050" y2="5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980" y="3429000"/>
            <a:ext cx="3980689" cy="86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93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uilding your RPA Center of Excellence Dream Team">
            <a:extLst>
              <a:ext uri="{FF2B5EF4-FFF2-40B4-BE49-F238E27FC236}">
                <a16:creationId xmlns:a16="http://schemas.microsoft.com/office/drawing/2014/main" id="{98E28A6F-7F3D-4289-BD35-9C52ED798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" r="2461" b="2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5 Factors to Choosing the Right Business Processes to Automate - BPI - The  destination for everything process related">
            <a:extLst>
              <a:ext uri="{FF2B5EF4-FFF2-40B4-BE49-F238E27FC236}">
                <a16:creationId xmlns:a16="http://schemas.microsoft.com/office/drawing/2014/main" id="{B8B2D3D6-56BB-4414-AC5C-5080C834A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2" r="-2" b="-2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38" name="Freeform: Shape 137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0" name="Freeform: Shape 139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C7BC7A-3A25-417B-A95D-4473AB5DA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416" y="859536"/>
            <a:ext cx="4238442" cy="1243584"/>
          </a:xfrm>
        </p:spPr>
        <p:txBody>
          <a:bodyPr>
            <a:noAutofit/>
          </a:bodyPr>
          <a:lstStyle/>
          <a:p>
            <a:r>
              <a:rPr lang="es-MX" sz="2200" dirty="0"/>
              <a:t>Crear un equipo encargado para ejecutar la transformación digital.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Gráfico 4" descr="Insignia 1 con relleno sólido">
            <a:extLst>
              <a:ext uri="{FF2B5EF4-FFF2-40B4-BE49-F238E27FC236}">
                <a16:creationId xmlns:a16="http://schemas.microsoft.com/office/drawing/2014/main" id="{B2D59A20-30D5-44AF-9B3A-13C47F05A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016" y="991130"/>
            <a:ext cx="914400" cy="914400"/>
          </a:xfrm>
          <a:prstGeom prst="rect">
            <a:avLst/>
          </a:prstGeom>
        </p:spPr>
      </p:pic>
      <p:pic>
        <p:nvPicPr>
          <p:cNvPr id="7" name="Gráfico 6" descr="Insignia con relleno sólido">
            <a:extLst>
              <a:ext uri="{FF2B5EF4-FFF2-40B4-BE49-F238E27FC236}">
                <a16:creationId xmlns:a16="http://schemas.microsoft.com/office/drawing/2014/main" id="{2744CBD7-B7E0-49E8-BD6F-992473F184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016" y="3621024"/>
            <a:ext cx="914400" cy="914400"/>
          </a:xfrm>
          <a:prstGeom prst="rect">
            <a:avLst/>
          </a:prstGeom>
        </p:spPr>
      </p:pic>
      <p:sp>
        <p:nvSpPr>
          <p:cNvPr id="44" name="Título 1">
            <a:extLst>
              <a:ext uri="{FF2B5EF4-FFF2-40B4-BE49-F238E27FC236}">
                <a16:creationId xmlns:a16="http://schemas.microsoft.com/office/drawing/2014/main" id="{8210E92B-A36E-460D-88E6-A5A6A81CA72D}"/>
              </a:ext>
            </a:extLst>
          </p:cNvPr>
          <p:cNvSpPr txBox="1">
            <a:spLocks/>
          </p:cNvSpPr>
          <p:nvPr/>
        </p:nvSpPr>
        <p:spPr>
          <a:xfrm>
            <a:off x="1042416" y="3456432"/>
            <a:ext cx="4238442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dirty="0"/>
              <a:t>Elegir el proceso que se someterá a una transformación digital.</a:t>
            </a:r>
          </a:p>
        </p:txBody>
      </p:sp>
      <p:pic>
        <p:nvPicPr>
          <p:cNvPr id="11" name="Gráfico 10" descr="Notas adhesivas  contorno">
            <a:extLst>
              <a:ext uri="{FF2B5EF4-FFF2-40B4-BE49-F238E27FC236}">
                <a16:creationId xmlns:a16="http://schemas.microsoft.com/office/drawing/2014/main" id="{04DF1ECF-27B0-4BFA-91F5-81987FB53F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0214" y="2001413"/>
            <a:ext cx="914400" cy="9144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D52AA9E-C10D-4655-B4F9-18DEF3B0B23E}"/>
              </a:ext>
            </a:extLst>
          </p:cNvPr>
          <p:cNvSpPr txBox="1"/>
          <p:nvPr/>
        </p:nvSpPr>
        <p:spPr>
          <a:xfrm>
            <a:off x="1405510" y="2230013"/>
            <a:ext cx="37699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+mj-lt"/>
              </a:rPr>
              <a:t>Los proyectos que implican evolución digital son impulsados por dos pilares de las compañías:</a:t>
            </a:r>
          </a:p>
          <a:p>
            <a:pPr algn="just"/>
            <a:r>
              <a:rPr lang="es-MX" sz="1400" dirty="0">
                <a:latin typeface="+mj-lt"/>
              </a:rPr>
              <a:t>Los </a:t>
            </a:r>
            <a:r>
              <a:rPr lang="es-MX" sz="1400" u="sng" dirty="0">
                <a:latin typeface="+mj-lt"/>
              </a:rPr>
              <a:t>departamentos de TI</a:t>
            </a:r>
            <a:r>
              <a:rPr lang="es-MX" sz="1400" dirty="0">
                <a:latin typeface="+mj-lt"/>
              </a:rPr>
              <a:t>, son los que ejecutan las acciones que requieren los </a:t>
            </a:r>
            <a:r>
              <a:rPr lang="es-MX" sz="1400" u="sng" dirty="0">
                <a:latin typeface="+mj-lt"/>
              </a:rPr>
              <a:t>lideres ejecutivos corporativos</a:t>
            </a:r>
            <a:r>
              <a:rPr lang="es-MX" sz="1400" dirty="0">
                <a:latin typeface="+mj-lt"/>
              </a:rPr>
              <a:t> para mejorar el negocio.</a:t>
            </a:r>
          </a:p>
        </p:txBody>
      </p:sp>
      <p:pic>
        <p:nvPicPr>
          <p:cNvPr id="49" name="Gráfico 48" descr="Notas adhesivas  contorno">
            <a:extLst>
              <a:ext uri="{FF2B5EF4-FFF2-40B4-BE49-F238E27FC236}">
                <a16:creationId xmlns:a16="http://schemas.microsoft.com/office/drawing/2014/main" id="{609AC942-5F70-4C6B-9B11-FEA56F16E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6329" y="4471416"/>
            <a:ext cx="914400" cy="914400"/>
          </a:xfrm>
          <a:prstGeom prst="rect">
            <a:avLst/>
          </a:prstGeom>
        </p:spPr>
      </p:pic>
      <p:sp>
        <p:nvSpPr>
          <p:cNvPr id="50" name="CuadroTexto 49">
            <a:extLst>
              <a:ext uri="{FF2B5EF4-FFF2-40B4-BE49-F238E27FC236}">
                <a16:creationId xmlns:a16="http://schemas.microsoft.com/office/drawing/2014/main" id="{5A4F8103-F0A0-4D65-8468-19C45523628B}"/>
              </a:ext>
            </a:extLst>
          </p:cNvPr>
          <p:cNvSpPr txBox="1"/>
          <p:nvPr/>
        </p:nvSpPr>
        <p:spPr>
          <a:xfrm>
            <a:off x="1571625" y="4700016"/>
            <a:ext cx="3769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+mj-lt"/>
              </a:rPr>
              <a:t>La clasificación de los distintos procesos de las compañías se simplifican en dos vertientes principales, motivadoras que impulsan la evolución digital: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latin typeface="+mj-lt"/>
              </a:rPr>
              <a:t>Reducir costos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latin typeface="+mj-lt"/>
              </a:rPr>
              <a:t>Mejorar productividad</a:t>
            </a:r>
          </a:p>
          <a:p>
            <a:pPr algn="just"/>
            <a:r>
              <a:rPr lang="es-MX" sz="1400" dirty="0">
                <a:latin typeface="+mj-lt"/>
              </a:rPr>
              <a:t> A estos dos le sigue el enfoque y objetivo de mejorar el proceso de: Atención al cliente.</a:t>
            </a:r>
          </a:p>
        </p:txBody>
      </p:sp>
    </p:spTree>
    <p:extLst>
      <p:ext uri="{BB962C8B-B14F-4D97-AF65-F5344CB8AC3E}">
        <p14:creationId xmlns:p14="http://schemas.microsoft.com/office/powerpoint/2010/main" val="174993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6" name="Rectangle 7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Análisis predictivo - Infografía">
            <a:extLst>
              <a:ext uri="{FF2B5EF4-FFF2-40B4-BE49-F238E27FC236}">
                <a16:creationId xmlns:a16="http://schemas.microsoft.com/office/drawing/2014/main" id="{202FD562-E6C6-4A99-85B4-25032A158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440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3 ways technology in the home is improving our quality of life – Flux  Magazine">
            <a:extLst>
              <a:ext uri="{FF2B5EF4-FFF2-40B4-BE49-F238E27FC236}">
                <a16:creationId xmlns:a16="http://schemas.microsoft.com/office/drawing/2014/main" id="{BA7ED4A2-1874-454B-838A-6E5551600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" r="-1" b="-1"/>
          <a:stretch/>
        </p:blipFill>
        <p:spPr bwMode="auto"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áfico 4" descr="Insignia 3 con relleno sólido">
            <a:extLst>
              <a:ext uri="{FF2B5EF4-FFF2-40B4-BE49-F238E27FC236}">
                <a16:creationId xmlns:a16="http://schemas.microsoft.com/office/drawing/2014/main" id="{3630C5A4-741B-428B-A867-54815186B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575" y="886445"/>
            <a:ext cx="914400" cy="914400"/>
          </a:xfrm>
          <a:prstGeom prst="rect">
            <a:avLst/>
          </a:prstGeom>
        </p:spPr>
      </p:pic>
      <p:pic>
        <p:nvPicPr>
          <p:cNvPr id="7" name="Gráfico 6" descr="Insignia 4 con relleno sólido">
            <a:extLst>
              <a:ext uri="{FF2B5EF4-FFF2-40B4-BE49-F238E27FC236}">
                <a16:creationId xmlns:a16="http://schemas.microsoft.com/office/drawing/2014/main" id="{F5F5B753-7597-4F4A-BCDE-B1ACB59D14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016" y="3718083"/>
            <a:ext cx="914400" cy="914400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09011B98-7378-4513-8C64-1F355EAA39A5}"/>
              </a:ext>
            </a:extLst>
          </p:cNvPr>
          <p:cNvSpPr txBox="1">
            <a:spLocks/>
          </p:cNvSpPr>
          <p:nvPr/>
        </p:nvSpPr>
        <p:spPr>
          <a:xfrm>
            <a:off x="1042416" y="859536"/>
            <a:ext cx="4238442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dirty="0"/>
              <a:t>Comprender la correlación entre:</a:t>
            </a:r>
          </a:p>
          <a:p>
            <a:r>
              <a:rPr lang="es-MX" sz="2200" dirty="0"/>
              <a:t>la información + los procesos + las personas.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9F89AC3E-B08F-428F-9177-6CB1467E9B4B}"/>
              </a:ext>
            </a:extLst>
          </p:cNvPr>
          <p:cNvSpPr txBox="1">
            <a:spLocks/>
          </p:cNvSpPr>
          <p:nvPr/>
        </p:nvSpPr>
        <p:spPr>
          <a:xfrm>
            <a:off x="1042416" y="3799332"/>
            <a:ext cx="4238442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dirty="0"/>
              <a:t>Maximizar el valor de los sistemas existentes para mejorar la capacidad del negocio con los sistemas adecuados y nuevos.</a:t>
            </a:r>
          </a:p>
        </p:txBody>
      </p:sp>
      <p:pic>
        <p:nvPicPr>
          <p:cNvPr id="27" name="Gráfico 26" descr="Notas adhesivas  contorno">
            <a:extLst>
              <a:ext uri="{FF2B5EF4-FFF2-40B4-BE49-F238E27FC236}">
                <a16:creationId xmlns:a16="http://schemas.microsoft.com/office/drawing/2014/main" id="{1822E44A-77CD-4787-9D2C-CAE7FC6B1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0214" y="2001413"/>
            <a:ext cx="914400" cy="91440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381509B6-4F10-4A47-BCA1-541908BC4431}"/>
              </a:ext>
            </a:extLst>
          </p:cNvPr>
          <p:cNvSpPr txBox="1"/>
          <p:nvPr/>
        </p:nvSpPr>
        <p:spPr>
          <a:xfrm>
            <a:off x="1405510" y="2230013"/>
            <a:ext cx="35951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+mj-lt"/>
              </a:rPr>
              <a:t>Las distintas organizaciones internas que componen la compañía, adoptaran en el camino de recopilación de información, un enfoque integral de data puntual valiosa que contribuirá a mejorar el proceso que esta siendo sometido a evolución digital. </a:t>
            </a:r>
          </a:p>
        </p:txBody>
      </p:sp>
      <p:pic>
        <p:nvPicPr>
          <p:cNvPr id="29" name="Gráfico 28" descr="Notas adhesivas  contorno">
            <a:extLst>
              <a:ext uri="{FF2B5EF4-FFF2-40B4-BE49-F238E27FC236}">
                <a16:creationId xmlns:a16="http://schemas.microsoft.com/office/drawing/2014/main" id="{789364BF-6C60-4C49-A6A0-690328C42F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6329" y="5004816"/>
            <a:ext cx="914400" cy="914400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9E37A738-4DFF-400F-BEC8-AF0D5047F01C}"/>
              </a:ext>
            </a:extLst>
          </p:cNvPr>
          <p:cNvSpPr txBox="1"/>
          <p:nvPr/>
        </p:nvSpPr>
        <p:spPr>
          <a:xfrm>
            <a:off x="1545082" y="5042517"/>
            <a:ext cx="34555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+mj-lt"/>
              </a:rPr>
              <a:t>Un principal motivador que alimenta la iniciativa de ejecutar una correcta transformación digital, encuentra respuesta en haber determinado el sujeto, que provoca la deficiencia de sus comunicaciones.</a:t>
            </a:r>
          </a:p>
          <a:p>
            <a:pPr algn="just"/>
            <a:endParaRPr lang="es-MX" sz="1400" dirty="0">
              <a:latin typeface="+mj-lt"/>
            </a:endParaRPr>
          </a:p>
          <a:p>
            <a:pPr algn="just"/>
            <a:r>
              <a:rPr lang="es-MX" sz="1400" dirty="0">
                <a:latin typeface="+mj-lt"/>
              </a:rPr>
              <a:t>La meta es mejorar la colaboración y un intercambio de información útil.</a:t>
            </a:r>
          </a:p>
        </p:txBody>
      </p:sp>
      <p:pic>
        <p:nvPicPr>
          <p:cNvPr id="31" name="Gráfico 30" descr="Insignia 5 con relleno sólido">
            <a:extLst>
              <a:ext uri="{FF2B5EF4-FFF2-40B4-BE49-F238E27FC236}">
                <a16:creationId xmlns:a16="http://schemas.microsoft.com/office/drawing/2014/main" id="{DC000F26-C47A-4DA2-8ED8-5C542AB21D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The 5 types of mentors you need in your life |">
            <a:extLst>
              <a:ext uri="{FF2B5EF4-FFF2-40B4-BE49-F238E27FC236}">
                <a16:creationId xmlns:a16="http://schemas.microsoft.com/office/drawing/2014/main" id="{9B62D1AA-E76E-4B65-B415-832BF7422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2" b="279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324721-D28A-4C8E-A512-491A325D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215" y="2285930"/>
            <a:ext cx="5155261" cy="823980"/>
          </a:xfrm>
        </p:spPr>
        <p:txBody>
          <a:bodyPr anchor="t"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Mentor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66576D-91D5-4E8C-8867-BA881458A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4226" y="645211"/>
            <a:ext cx="4224849" cy="20527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400" dirty="0">
                <a:solidFill>
                  <a:srgbClr val="FFFFFF"/>
                </a:solidFill>
                <a:latin typeface="+mj-lt"/>
              </a:rPr>
              <a:t>Se aprende todos los días y existen personas, que brindan ayuda y capacitan ha tomadores de decisiones de las compañías que requieren evolución, para determinar el camino correcto para conquistar una transformación digital apropiada a la medida.</a:t>
            </a:r>
          </a:p>
          <a:p>
            <a:pPr marL="0" indent="0" algn="just">
              <a:buNone/>
            </a:pPr>
            <a:r>
              <a:rPr lang="es-MX" sz="1400" dirty="0">
                <a:solidFill>
                  <a:srgbClr val="FFFFFF"/>
                </a:solidFill>
                <a:latin typeface="+mj-lt"/>
              </a:rPr>
              <a:t>Se comienza consultando con los distintos proveedores de servicios mejor calificados; para encontrar el mentor adecuado que dará las soluciones sensatas. </a:t>
            </a:r>
          </a:p>
        </p:txBody>
      </p:sp>
      <p:pic>
        <p:nvPicPr>
          <p:cNvPr id="10" name="Gráfico 9" descr="Insignia 5 con relleno sólido">
            <a:extLst>
              <a:ext uri="{FF2B5EF4-FFF2-40B4-BE49-F238E27FC236}">
                <a16:creationId xmlns:a16="http://schemas.microsoft.com/office/drawing/2014/main" id="{9ABBA11A-B8C4-4857-9221-0EDD07E15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706" y="2126420"/>
            <a:ext cx="914400" cy="914400"/>
          </a:xfrm>
          <a:prstGeom prst="rect">
            <a:avLst/>
          </a:prstGeom>
        </p:spPr>
      </p:pic>
      <p:pic>
        <p:nvPicPr>
          <p:cNvPr id="13" name="Gráfico 12" descr="Notas adhesivas  contorno">
            <a:extLst>
              <a:ext uri="{FF2B5EF4-FFF2-40B4-BE49-F238E27FC236}">
                <a16:creationId xmlns:a16="http://schemas.microsoft.com/office/drawing/2014/main" id="{B180FE84-AE44-4EE8-865D-7F01779D07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9826" y="573879"/>
            <a:ext cx="914400" cy="9144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B9B792-8793-47AF-B506-839530FFB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4158" r="93267">
                        <a14:foregroundMark x1="11287" y1="40909" x2="11287" y2="40909"/>
                        <a14:foregroundMark x1="11287" y1="21818" x2="11287" y2="21818"/>
                        <a14:foregroundMark x1="4356" y1="53636" x2="4356" y2="53636"/>
                        <a14:foregroundMark x1="25545" y1="52727" x2="25545" y2="52727"/>
                        <a14:foregroundMark x1="49901" y1="50909" x2="49901" y2="50909"/>
                        <a14:foregroundMark x1="58416" y1="51818" x2="58416" y2="51818"/>
                        <a14:foregroundMark x1="78614" y1="51818" x2="78614" y2="51818"/>
                        <a14:foregroundMark x1="93267" y1="42727" x2="93267" y2="42727"/>
                        <a14:foregroundMark x1="72673" y1="66364" x2="72673" y2="66364"/>
                        <a14:foregroundMark x1="53861" y1="55455" x2="53861" y2="55455"/>
                        <a14:foregroundMark x1="35050" y1="50909" x2="35050" y2="5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5792" y="2926875"/>
            <a:ext cx="1572594" cy="3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943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297</Words>
  <Application>Microsoft Office PowerPoint</Application>
  <PresentationFormat>Panorámica</PresentationFormat>
  <Paragraphs>19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Crear un equipo encargado para ejecutar la transformación digital.</vt:lpstr>
      <vt:lpstr>Presentación de PowerPoint</vt:lpstr>
      <vt:lpstr>Mentor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SOLIS Isaac</dc:creator>
  <cp:lastModifiedBy>SOLIS Isaac</cp:lastModifiedBy>
  <cp:revision>1</cp:revision>
  <dcterms:created xsi:type="dcterms:W3CDTF">2022-01-08T22:54:39Z</dcterms:created>
  <dcterms:modified xsi:type="dcterms:W3CDTF">2022-01-09T01:15:04Z</dcterms:modified>
</cp:coreProperties>
</file>